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2" r:id="rId2"/>
    <p:sldId id="273" r:id="rId3"/>
  </p:sldIdLst>
  <p:sldSz cx="9144000" cy="5715000" type="screen16x10"/>
  <p:notesSz cx="9866313" cy="67357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2540" autoAdjust="0"/>
  </p:normalViewPr>
  <p:slideViewPr>
    <p:cSldViewPr>
      <p:cViewPr varScale="1">
        <p:scale>
          <a:sx n="71" d="100"/>
          <a:sy n="71" d="100"/>
        </p:scale>
        <p:origin x="1272" y="7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308CE-A88D-40EF-987D-F5F5D6BD2980}" type="datetimeFigureOut">
              <a:rPr lang="es-VE" smtClean="0"/>
              <a:t>1/11/2022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504825"/>
            <a:ext cx="40401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589198" y="639741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74C8B-6B8E-4A91-B8B0-B205445E4AC3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51713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74C8B-6B8E-4A91-B8B0-B205445E4AC3}" type="slidenum">
              <a:rPr kumimoji="0" lang="es-V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V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215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825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387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276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58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56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001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54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77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25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29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01/11/2022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6 Imagen"/>
          <p:cNvPicPr>
            <a:picLocks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488" y="-11206"/>
            <a:ext cx="9216000" cy="57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2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3052067" y="194852"/>
            <a:ext cx="3481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800" b="0" i="0" u="none" strike="noStrike" kern="1200" cap="none" spc="6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Next LT Pro MediumCn" panose="020B0606020202020204" pitchFamily="34" charset="0"/>
                <a:ea typeface="+mn-ea"/>
                <a:cs typeface="+mn-cs"/>
              </a:rPr>
              <a:t>Bomba de Agua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427347" y="2343075"/>
            <a:ext cx="1550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V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ex Bold " panose="02000000000000000000" pitchFamily="50" charset="0"/>
                <a:ea typeface="+mn-ea"/>
                <a:cs typeface="+mn-cs"/>
              </a:rPr>
              <a:t>Características</a:t>
            </a:r>
          </a:p>
        </p:txBody>
      </p:sp>
      <p:grpSp>
        <p:nvGrpSpPr>
          <p:cNvPr id="31" name="30 Grupo"/>
          <p:cNvGrpSpPr/>
          <p:nvPr/>
        </p:nvGrpSpPr>
        <p:grpSpPr>
          <a:xfrm>
            <a:off x="5764878" y="3223064"/>
            <a:ext cx="3194442" cy="905897"/>
            <a:chOff x="5820647" y="2991719"/>
            <a:chExt cx="2927817" cy="905897"/>
          </a:xfrm>
          <a:noFill/>
        </p:grpSpPr>
        <p:sp>
          <p:nvSpPr>
            <p:cNvPr id="27" name="26 Rectángulo"/>
            <p:cNvSpPr/>
            <p:nvPr/>
          </p:nvSpPr>
          <p:spPr>
            <a:xfrm>
              <a:off x="6516216" y="3577580"/>
              <a:ext cx="2232248" cy="3200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V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27 Triángulo isósceles"/>
            <p:cNvSpPr/>
            <p:nvPr/>
          </p:nvSpPr>
          <p:spPr>
            <a:xfrm rot="5400000">
              <a:off x="6623819" y="3708163"/>
              <a:ext cx="101283" cy="82226"/>
            </a:xfrm>
            <a:prstGeom prst="triangle">
              <a:avLst>
                <a:gd name="adj" fmla="val 47074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V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5820647" y="2991719"/>
              <a:ext cx="1192351" cy="307777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0" lang="es-VE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Rex Bold " panose="02000000000000000000" pitchFamily="50" charset="0"/>
                  <a:ea typeface="+mn-ea"/>
                  <a:cs typeface="+mn-cs"/>
                </a:rPr>
                <a:t>Aplicación</a:t>
              </a:r>
            </a:p>
          </p:txBody>
        </p:sp>
      </p:grpSp>
      <p:sp>
        <p:nvSpPr>
          <p:cNvPr id="30" name="29 CuadroTexto"/>
          <p:cNvSpPr txBox="1"/>
          <p:nvPr/>
        </p:nvSpPr>
        <p:spPr>
          <a:xfrm>
            <a:off x="1427347" y="861387"/>
            <a:ext cx="13420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V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ex Bold " panose="02000000000000000000" pitchFamily="50" charset="0"/>
                <a:ea typeface="+mn-ea"/>
                <a:cs typeface="+mn-cs"/>
              </a:rPr>
              <a:t>Descripción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73839" y="2519703"/>
            <a:ext cx="40218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Capacidad de Succión: 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 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Diámetro de tubería (mm): 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25mm x 25mm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Peso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5 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Amperaje: 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5.2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µ :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16    </a:t>
            </a: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Cuerpo de la bomba: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Hierro fundido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Impulsor: 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Latón/ Bronce  </a:t>
            </a: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Motor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Cerrado, ventilado externamente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Clase de aislamiento: 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Clase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Grado de protección del motor: 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IP44.  </a:t>
            </a: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Sello mecánico: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Carbón/cerámica.  </a:t>
            </a:r>
            <a:r>
              <a:rPr kumimoji="0" lang="es-E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Eje: </a:t>
            </a: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acero inoxidable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Embobinado: 100% cobre Conexiones 1”X 1</a:t>
            </a: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Protección térmica incorporada y  capacitor permanente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V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10 CuadroTexto"/>
          <p:cNvSpPr txBox="1"/>
          <p:nvPr/>
        </p:nvSpPr>
        <p:spPr>
          <a:xfrm>
            <a:off x="3081114" y="502832"/>
            <a:ext cx="43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800" b="0" i="0" u="none" strike="noStrike" kern="1200" cap="none" spc="6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Next LT Pro MediumCn" panose="020B0606020202020204" pitchFamily="34" charset="0"/>
                <a:ea typeface="+mn-ea"/>
                <a:cs typeface="+mn-cs"/>
              </a:rPr>
              <a:t>Periférica ½ HP</a:t>
            </a: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7" b="98312" l="6162" r="99648">
                        <a14:foregroundMark x1="10739" y1="76371" x2="10739" y2="763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67546" y="1046962"/>
            <a:ext cx="2764442" cy="2306945"/>
          </a:xfrm>
          <a:prstGeom prst="rect">
            <a:avLst/>
          </a:prstGeom>
        </p:spPr>
      </p:pic>
      <p:sp>
        <p:nvSpPr>
          <p:cNvPr id="33" name="25 Rectángulo"/>
          <p:cNvSpPr/>
          <p:nvPr/>
        </p:nvSpPr>
        <p:spPr>
          <a:xfrm>
            <a:off x="331801" y="1140976"/>
            <a:ext cx="4240199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Las bombas periféricas son también conocidas como bombas tipo turbina, de vértice y regenerativas; en este tipo de bomba de agua se producen remolinos en el líquido por medio de los álabes a velocidades muy altas, dentro del canal anular donde gira el impulso</a:t>
            </a:r>
            <a:endParaRPr kumimoji="0" lang="es-V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bomba periférica Muzin, posee una </a:t>
            </a: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estructura compacta </a:t>
            </a:r>
            <a:r>
              <a:rPr kumimoji="0" lang="es-V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fabricada con componentes de </a:t>
            </a:r>
            <a:r>
              <a:rPr kumimoji="0" lang="es-VE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excelente calidad</a:t>
            </a:r>
            <a:r>
              <a:rPr kumimoji="0" lang="es-V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V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12 Rectángulo"/>
          <p:cNvSpPr/>
          <p:nvPr/>
        </p:nvSpPr>
        <p:spPr>
          <a:xfrm>
            <a:off x="5157397" y="3425844"/>
            <a:ext cx="31678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Adecuadas para uso doméstico, aumento de presión de la red de agua potable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Solo debe bombear agua limpia libre de impurezas.</a:t>
            </a:r>
            <a:endParaRPr kumimoji="0" lang="es-V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11301" y="2075549"/>
            <a:ext cx="1398266" cy="1653825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37100" y="4384167"/>
          <a:ext cx="6514742" cy="1019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0621">
                  <a:extLst>
                    <a:ext uri="{9D8B030D-6E8A-4147-A177-3AD203B41FA5}">
                      <a16:colId xmlns:a16="http://schemas.microsoft.com/office/drawing/2014/main" val="601129552"/>
                    </a:ext>
                  </a:extLst>
                </a:gridCol>
                <a:gridCol w="691111">
                  <a:extLst>
                    <a:ext uri="{9D8B030D-6E8A-4147-A177-3AD203B41FA5}">
                      <a16:colId xmlns:a16="http://schemas.microsoft.com/office/drawing/2014/main" val="1055297346"/>
                    </a:ext>
                  </a:extLst>
                </a:gridCol>
                <a:gridCol w="518333">
                  <a:extLst>
                    <a:ext uri="{9D8B030D-6E8A-4147-A177-3AD203B41FA5}">
                      <a16:colId xmlns:a16="http://schemas.microsoft.com/office/drawing/2014/main" val="3578415832"/>
                    </a:ext>
                  </a:extLst>
                </a:gridCol>
                <a:gridCol w="487845">
                  <a:extLst>
                    <a:ext uri="{9D8B030D-6E8A-4147-A177-3AD203B41FA5}">
                      <a16:colId xmlns:a16="http://schemas.microsoft.com/office/drawing/2014/main" val="1333223453"/>
                    </a:ext>
                  </a:extLst>
                </a:gridCol>
                <a:gridCol w="609804">
                  <a:extLst>
                    <a:ext uri="{9D8B030D-6E8A-4147-A177-3AD203B41FA5}">
                      <a16:colId xmlns:a16="http://schemas.microsoft.com/office/drawing/2014/main" val="2125541492"/>
                    </a:ext>
                  </a:extLst>
                </a:gridCol>
                <a:gridCol w="609804">
                  <a:extLst>
                    <a:ext uri="{9D8B030D-6E8A-4147-A177-3AD203B41FA5}">
                      <a16:colId xmlns:a16="http://schemas.microsoft.com/office/drawing/2014/main" val="4219137337"/>
                    </a:ext>
                  </a:extLst>
                </a:gridCol>
                <a:gridCol w="548824">
                  <a:extLst>
                    <a:ext uri="{9D8B030D-6E8A-4147-A177-3AD203B41FA5}">
                      <a16:colId xmlns:a16="http://schemas.microsoft.com/office/drawing/2014/main" val="2292772977"/>
                    </a:ext>
                  </a:extLst>
                </a:gridCol>
                <a:gridCol w="396374">
                  <a:extLst>
                    <a:ext uri="{9D8B030D-6E8A-4147-A177-3AD203B41FA5}">
                      <a16:colId xmlns:a16="http://schemas.microsoft.com/office/drawing/2014/main" val="3748792472"/>
                    </a:ext>
                  </a:extLst>
                </a:gridCol>
                <a:gridCol w="609804">
                  <a:extLst>
                    <a:ext uri="{9D8B030D-6E8A-4147-A177-3AD203B41FA5}">
                      <a16:colId xmlns:a16="http://schemas.microsoft.com/office/drawing/2014/main" val="924117341"/>
                    </a:ext>
                  </a:extLst>
                </a:gridCol>
                <a:gridCol w="487845">
                  <a:extLst>
                    <a:ext uri="{9D8B030D-6E8A-4147-A177-3AD203B41FA5}">
                      <a16:colId xmlns:a16="http://schemas.microsoft.com/office/drawing/2014/main" val="601262429"/>
                    </a:ext>
                  </a:extLst>
                </a:gridCol>
                <a:gridCol w="894377">
                  <a:extLst>
                    <a:ext uri="{9D8B030D-6E8A-4147-A177-3AD203B41FA5}">
                      <a16:colId xmlns:a16="http://schemas.microsoft.com/office/drawing/2014/main" val="4046527042"/>
                    </a:ext>
                  </a:extLst>
                </a:gridCol>
              </a:tblGrid>
              <a:tr h="228639">
                <a:tc gridSpan="11">
                  <a:txBody>
                    <a:bodyPr/>
                    <a:lstStyle/>
                    <a:p>
                      <a:pPr algn="ctr" rtl="0" fontAlgn="ctr"/>
                      <a:r>
                        <a:rPr lang="es-VE" sz="1400" u="none" strike="noStrike" dirty="0">
                          <a:effectLst/>
                          <a:latin typeface="AvenirNext LT Pro MediumCn" panose="020B0606020202020204" pitchFamily="34" charset="0"/>
                        </a:rPr>
                        <a:t>Especificaciones Técnicas    </a:t>
                      </a:r>
                      <a:endParaRPr lang="es-VE" sz="1400" b="1" i="0" u="none" strike="noStrike" dirty="0">
                        <a:solidFill>
                          <a:srgbClr val="000000"/>
                        </a:solidFill>
                        <a:effectLst/>
                        <a:latin typeface="AvenirNext LT Pro MediumCn" panose="020B0606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551241"/>
                  </a:ext>
                </a:extLst>
              </a:tr>
              <a:tr h="3080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VE" sz="900" b="1" u="none" strike="noStrike" dirty="0">
                          <a:effectLst/>
                          <a:latin typeface="+mn-lt"/>
                        </a:rPr>
                        <a:t>Modelo</a:t>
                      </a:r>
                      <a:endParaRPr lang="es-V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VE" sz="1000" b="1" u="none" strike="noStrike" dirty="0">
                          <a:effectLst/>
                          <a:latin typeface="+mn-lt"/>
                        </a:rPr>
                        <a:t>Voltaje /Frecuencia</a:t>
                      </a:r>
                      <a:endParaRPr lang="es-V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VE" sz="1000" b="1" u="none" strike="noStrike" dirty="0">
                          <a:effectLst/>
                          <a:latin typeface="+mn-lt"/>
                        </a:rPr>
                        <a:t>Velocidad (R.P.M)</a:t>
                      </a:r>
                      <a:endParaRPr lang="es-V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VE" sz="1000" b="1" u="none" strike="noStrike" dirty="0">
                          <a:effectLst/>
                          <a:latin typeface="+mn-lt"/>
                        </a:rPr>
                        <a:t>Potencia</a:t>
                      </a:r>
                      <a:endParaRPr lang="es-V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00" b="1" u="none" strike="noStrike" dirty="0">
                          <a:effectLst/>
                          <a:latin typeface="+mn-lt"/>
                        </a:rPr>
                        <a:t>Caudal Q.MAX</a:t>
                      </a:r>
                      <a:endParaRPr lang="es-V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VE" sz="1000" b="1" u="none" strike="noStrike" dirty="0">
                          <a:effectLst/>
                          <a:latin typeface="+mn-lt"/>
                        </a:rPr>
                        <a:t>Altura H.MAX  (m)</a:t>
                      </a:r>
                      <a:endParaRPr lang="es-V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VE" sz="1000" b="1" u="none" strike="noStrike" dirty="0">
                          <a:effectLst/>
                          <a:latin typeface="+mn-lt"/>
                        </a:rPr>
                        <a:t>Succión (m)</a:t>
                      </a:r>
                      <a:endParaRPr lang="es-V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VE" sz="1000" b="1" u="none" strike="noStrike" dirty="0">
                          <a:effectLst/>
                          <a:latin typeface="+mn-lt"/>
                        </a:rPr>
                        <a:t>Diámetro (mm)</a:t>
                      </a:r>
                      <a:endParaRPr lang="es-V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VE" sz="1000" b="1" u="none" strike="noStrike" dirty="0">
                          <a:effectLst/>
                          <a:latin typeface="+mn-lt"/>
                        </a:rPr>
                        <a:t>Peso (Kg)</a:t>
                      </a:r>
                      <a:endParaRPr lang="es-V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VE" sz="1000" b="1" u="none" strike="noStrike" dirty="0">
                          <a:effectLst/>
                          <a:latin typeface="+mn-lt"/>
                        </a:rPr>
                        <a:t>Dimensiones</a:t>
                      </a:r>
                      <a:endParaRPr lang="es-V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838837"/>
                  </a:ext>
                </a:extLst>
              </a:tr>
              <a:tr h="150472"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00" u="none" strike="noStrike" dirty="0">
                          <a:effectLst/>
                          <a:latin typeface="+mn-lt"/>
                        </a:rPr>
                        <a:t>HP</a:t>
                      </a:r>
                      <a:endParaRPr lang="es-V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00" u="none" strike="noStrike" dirty="0">
                          <a:effectLst/>
                          <a:latin typeface="+mn-lt"/>
                        </a:rPr>
                        <a:t>KW</a:t>
                      </a:r>
                      <a:endParaRPr lang="es-V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900" u="none" strike="noStrike" dirty="0">
                          <a:effectLst/>
                          <a:latin typeface="+mn-lt"/>
                        </a:rPr>
                        <a:t>(L/min)</a:t>
                      </a:r>
                      <a:endParaRPr lang="es-VE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00555"/>
                  </a:ext>
                </a:extLst>
              </a:tr>
              <a:tr h="291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00" u="none" strike="noStrike" dirty="0">
                          <a:effectLst/>
                          <a:latin typeface="+mn-lt"/>
                        </a:rPr>
                        <a:t>XWP7030B</a:t>
                      </a:r>
                      <a:endParaRPr lang="es-V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00" u="none" strike="noStrike" dirty="0">
                          <a:effectLst/>
                          <a:latin typeface="+mn-lt"/>
                        </a:rPr>
                        <a:t>110 V / 60 HZ</a:t>
                      </a:r>
                      <a:endParaRPr lang="es-V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50" u="none" strike="noStrike" dirty="0">
                          <a:effectLst/>
                          <a:latin typeface="+mn-lt"/>
                        </a:rPr>
                        <a:t>3450</a:t>
                      </a:r>
                      <a:endParaRPr lang="es-V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50" u="none" strike="noStrike" dirty="0">
                          <a:effectLst/>
                          <a:latin typeface="+mn-lt"/>
                        </a:rPr>
                        <a:t>0.5</a:t>
                      </a:r>
                      <a:endParaRPr lang="es-V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50" u="none" strike="noStrike" dirty="0">
                          <a:effectLst/>
                          <a:latin typeface="+mn-lt"/>
                        </a:rPr>
                        <a:t>0.37</a:t>
                      </a:r>
                      <a:endParaRPr lang="es-V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50" u="none" strike="noStrike" dirty="0">
                          <a:effectLst/>
                          <a:latin typeface="+mn-lt"/>
                        </a:rPr>
                        <a:t>32</a:t>
                      </a:r>
                      <a:endParaRPr lang="es-V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50" u="none" strike="noStrike" dirty="0">
                          <a:effectLst/>
                          <a:latin typeface="+mn-lt"/>
                        </a:rPr>
                        <a:t>35</a:t>
                      </a:r>
                      <a:endParaRPr lang="es-V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50" u="none" strike="noStrike" dirty="0">
                          <a:effectLst/>
                          <a:latin typeface="+mn-lt"/>
                        </a:rPr>
                        <a:t>9</a:t>
                      </a:r>
                      <a:endParaRPr lang="es-V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50" u="none" strike="noStrike" dirty="0">
                          <a:effectLst/>
                          <a:latin typeface="+mn-lt"/>
                        </a:rPr>
                        <a:t>25</a:t>
                      </a:r>
                      <a:endParaRPr lang="es-V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50" u="none" strike="noStrike" dirty="0">
                          <a:effectLst/>
                          <a:latin typeface="+mn-lt"/>
                        </a:rPr>
                        <a:t>5</a:t>
                      </a:r>
                      <a:endParaRPr lang="es-V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000" u="none" strike="noStrike" dirty="0">
                          <a:effectLst/>
                          <a:latin typeface="+mn-lt"/>
                        </a:rPr>
                        <a:t>32.5*176*193 mm</a:t>
                      </a:r>
                      <a:endParaRPr lang="es-V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07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3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372003" y="-6024"/>
            <a:ext cx="355981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400" b="0" i="0" u="none" strike="noStrike" kern="1200" cap="none" spc="6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Next LT Pro MediumCn" panose="020B0606020202020204" pitchFamily="34" charset="0"/>
                <a:ea typeface="+mn-ea"/>
                <a:cs typeface="+mn-cs"/>
              </a:rPr>
              <a:t>XWP7030B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800" b="0" i="0" u="none" strike="noStrike" kern="1200" cap="none" spc="6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Next LT Pro MediumCn" panose="020B0606020202020204" pitchFamily="34" charset="0"/>
                <a:ea typeface="+mn-ea"/>
                <a:cs typeface="+mn-cs"/>
              </a:rPr>
              <a:t>Bomba de Agua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800" b="0" i="0" u="none" strike="noStrike" kern="1200" cap="none" spc="6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Next LT Pro MediumCn" panose="020B0606020202020204" pitchFamily="34" charset="0"/>
                <a:ea typeface="+mn-ea"/>
                <a:cs typeface="+mn-cs"/>
              </a:rPr>
              <a:t>Periférica 1HP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VE" sz="1400" b="0" i="0" u="none" strike="noStrike" kern="1200" cap="none" spc="60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Rex Bold " panose="02000000000000000000" pitchFamily="50" charset="0"/>
              <a:ea typeface="+mn-ea"/>
              <a:cs typeface="+mn-cs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07" b="98312" l="6162" r="99648">
                        <a14:foregroundMark x1="10739" y1="76371" x2="10739" y2="763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46821" y="1681025"/>
            <a:ext cx="2819569" cy="2352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989645"/>
            <a:ext cx="3785621" cy="3013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CuadroTexto 13"/>
          <p:cNvSpPr txBox="1"/>
          <p:nvPr/>
        </p:nvSpPr>
        <p:spPr>
          <a:xfrm>
            <a:off x="611560" y="4186746"/>
            <a:ext cx="3322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Next LT Pro MediumCn" panose="020B0606020202020204" pitchFamily="34" charset="0"/>
                <a:ea typeface="+mn-ea"/>
                <a:cs typeface="+mn-cs"/>
              </a:rPr>
              <a:t>Curvas Características de los equipos de Bombeo, en ellas podrás apreciar el comportamiento hidráulico de dichas bombas. </a:t>
            </a:r>
          </a:p>
        </p:txBody>
      </p:sp>
    </p:spTree>
    <p:extLst>
      <p:ext uri="{BB962C8B-B14F-4D97-AF65-F5344CB8AC3E}">
        <p14:creationId xmlns:p14="http://schemas.microsoft.com/office/powerpoint/2010/main" val="3689559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A6783E5-5A5B-4252-BB43-06A8A5710ADD}" vid="{62CB2FB3-E47A-4B15-9EC5-47E64968346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2756</TotalTime>
  <Words>269</Words>
  <Application>Microsoft Office PowerPoint</Application>
  <PresentationFormat>Presentación en pantalla (16:10)</PresentationFormat>
  <Paragraphs>49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AvenirNext LT Pro MediumCn</vt:lpstr>
      <vt:lpstr>Calibri</vt:lpstr>
      <vt:lpstr>Rex Bold </vt:lpstr>
      <vt:lpstr>Wingdings</vt:lpstr>
      <vt:lpstr>Tema1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Villasana</dc:creator>
  <cp:lastModifiedBy>Genesis Borrego</cp:lastModifiedBy>
  <cp:revision>180</cp:revision>
  <cp:lastPrinted>2021-08-06T20:01:07Z</cp:lastPrinted>
  <dcterms:created xsi:type="dcterms:W3CDTF">2017-06-12T13:06:16Z</dcterms:created>
  <dcterms:modified xsi:type="dcterms:W3CDTF">2022-11-01T17:43:49Z</dcterms:modified>
</cp:coreProperties>
</file>